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5143500" cx="9144000"/>
  <p:notesSz cx="6858000" cy="9144000"/>
  <p:embeddedFontLst>
    <p:embeddedFont>
      <p:font typeface="Barlow Semi Condensed Light"/>
      <p:regular r:id="rId49"/>
      <p:bold r:id="rId50"/>
      <p:italic r:id="rId51"/>
      <p:boldItalic r:id="rId52"/>
    </p:embeddedFont>
    <p:embeddedFont>
      <p:font typeface="Fjalla One"/>
      <p:regular r:id="rId53"/>
    </p:embeddedFont>
    <p:embeddedFont>
      <p:font typeface="Barlow Semi Condensed Medium"/>
      <p:regular r:id="rId54"/>
      <p:bold r:id="rId55"/>
      <p:italic r:id="rId56"/>
      <p:boldItalic r:id="rId57"/>
    </p:embeddedFont>
    <p:embeddedFont>
      <p:font typeface="Barlow Semi Condensed"/>
      <p:regular r:id="rId58"/>
      <p:bold r:id="rId59"/>
      <p:italic r:id="rId60"/>
      <p:boldItalic r:id="rId61"/>
    </p:embeddedFont>
    <p:embeddedFont>
      <p:font typeface="Barlow"/>
      <p:regular r:id="rId62"/>
      <p:bold r:id="rId63"/>
      <p:italic r:id="rId64"/>
      <p:boldItalic r:id="rId65"/>
    </p:embeddedFont>
    <p:embeddedFont>
      <p:font typeface="Barlow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BarlowSemiCondensed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arlow-regular.fntdata"/><Relationship Id="rId61" Type="http://schemas.openxmlformats.org/officeDocument/2006/relationships/font" Target="fonts/BarlowSemiCondensed-boldItalic.fntdata"/><Relationship Id="rId20" Type="http://schemas.openxmlformats.org/officeDocument/2006/relationships/slide" Target="slides/slide16.xml"/><Relationship Id="rId64" Type="http://schemas.openxmlformats.org/officeDocument/2006/relationships/font" Target="fonts/Barlow-italic.fntdata"/><Relationship Id="rId63" Type="http://schemas.openxmlformats.org/officeDocument/2006/relationships/font" Target="fonts/Barlow-bold.fntdata"/><Relationship Id="rId22" Type="http://schemas.openxmlformats.org/officeDocument/2006/relationships/slide" Target="slides/slide18.xml"/><Relationship Id="rId66" Type="http://schemas.openxmlformats.org/officeDocument/2006/relationships/font" Target="fonts/BarlowLight-regular.fntdata"/><Relationship Id="rId21" Type="http://schemas.openxmlformats.org/officeDocument/2006/relationships/slide" Target="slides/slide17.xml"/><Relationship Id="rId65" Type="http://schemas.openxmlformats.org/officeDocument/2006/relationships/font" Target="fonts/Barlow-boldItalic.fntdata"/><Relationship Id="rId24" Type="http://schemas.openxmlformats.org/officeDocument/2006/relationships/slide" Target="slides/slide20.xml"/><Relationship Id="rId68" Type="http://schemas.openxmlformats.org/officeDocument/2006/relationships/font" Target="fonts/BarlowLight-italic.fntdata"/><Relationship Id="rId23" Type="http://schemas.openxmlformats.org/officeDocument/2006/relationships/slide" Target="slides/slide19.xml"/><Relationship Id="rId67" Type="http://schemas.openxmlformats.org/officeDocument/2006/relationships/font" Target="fonts/BarlowLight-bold.fntdata"/><Relationship Id="rId60" Type="http://schemas.openxmlformats.org/officeDocument/2006/relationships/font" Target="fonts/BarlowSemiCondensed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BarlowLight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SemiCondensedLight-italic.fntdata"/><Relationship Id="rId50" Type="http://schemas.openxmlformats.org/officeDocument/2006/relationships/font" Target="fonts/BarlowSemiCondensedLight-bold.fntdata"/><Relationship Id="rId53" Type="http://schemas.openxmlformats.org/officeDocument/2006/relationships/font" Target="fonts/FjallaOne-regular.fntdata"/><Relationship Id="rId52" Type="http://schemas.openxmlformats.org/officeDocument/2006/relationships/font" Target="fonts/BarlowSemiCondensedLight-boldItalic.fntdata"/><Relationship Id="rId11" Type="http://schemas.openxmlformats.org/officeDocument/2006/relationships/slide" Target="slides/slide7.xml"/><Relationship Id="rId55" Type="http://schemas.openxmlformats.org/officeDocument/2006/relationships/font" Target="fonts/BarlowSemiCondensedMedium-bold.fntdata"/><Relationship Id="rId10" Type="http://schemas.openxmlformats.org/officeDocument/2006/relationships/slide" Target="slides/slide6.xml"/><Relationship Id="rId54" Type="http://schemas.openxmlformats.org/officeDocument/2006/relationships/font" Target="fonts/BarlowSemiCondensedMedium-regular.fntdata"/><Relationship Id="rId13" Type="http://schemas.openxmlformats.org/officeDocument/2006/relationships/slide" Target="slides/slide9.xml"/><Relationship Id="rId57" Type="http://schemas.openxmlformats.org/officeDocument/2006/relationships/font" Target="fonts/BarlowSemiCondensedMedium-boldItalic.fntdata"/><Relationship Id="rId12" Type="http://schemas.openxmlformats.org/officeDocument/2006/relationships/slide" Target="slides/slide8.xml"/><Relationship Id="rId56" Type="http://schemas.openxmlformats.org/officeDocument/2006/relationships/font" Target="fonts/BarlowSemiCondensedMedium-italic.fntdata"/><Relationship Id="rId15" Type="http://schemas.openxmlformats.org/officeDocument/2006/relationships/slide" Target="slides/slide11.xml"/><Relationship Id="rId59" Type="http://schemas.openxmlformats.org/officeDocument/2006/relationships/font" Target="fonts/BarlowSemiCondensed-bold.fntdata"/><Relationship Id="rId14" Type="http://schemas.openxmlformats.org/officeDocument/2006/relationships/slide" Target="slides/slide10.xml"/><Relationship Id="rId58" Type="http://schemas.openxmlformats.org/officeDocument/2006/relationships/font" Target="fonts/BarlowSemiCondensed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2f4fdd084f1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2f4fdd084f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2f4fdd084f1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2f4fdd084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2f4fdd084f1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2f4fdd084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d2d589c34c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d2d589c34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2d2d589c34c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2d2d589c34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2d2d589c34c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2d2d589c34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d2d589c34c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2d2d589c34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2ffafdf7d18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2ffafdf7d1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d30a3f56d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2d30a3f56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2d30a3f56d5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2d30a3f56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f7351320d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2f7351320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d30a3f56d5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2d30a3f56d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d30a3f56d5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2d30a3f56d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2d30a3f56d5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2d30a3f56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2d30a3f56d5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2d30a3f56d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2d30a3f56d5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2d30a3f56d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d30a3f56d5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2d30a3f56d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2d30a3f56d5_0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2d30a3f56d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2d30a3f56d5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2d30a3f56d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2d30a3f56d5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2d30a3f56d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2d30a3f56d5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2d30a3f56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224656733b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224656733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2d30a3f56d5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2d30a3f56d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2d30a3f56d5_0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2d30a3f56d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2d30a3f56d5_0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2d30a3f56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2d30b48863d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2d30b4886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30ba6e6a40d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30ba6e6a40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d30b48863d_0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2d30b48863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2d30b48863d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2d30b48863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d30b48863d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d30b48863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2d30b48863d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2d30b48863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2d30b48863d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2d30b48863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2d2d589c34c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2d2d589c3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2d30b48863d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" name="Google Shape;2052;g2d30b48863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30ba6e6a40d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30ba6e6a4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30ba6e6a40d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30ba6e6a4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d30b48863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2d30b48863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2f7351320d8_0_2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2f7351320d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13d65d54fa5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13d65d54f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f4fdd084f1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2f4fdd084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3eee85b14b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3eee85b14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3eee85b14b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13eee85b14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2f4fdd084f1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2f4fdd084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5" name="Google Shape;15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" name="Google Shape;22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3" name="Google Shape;33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7" name="Google Shape;37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1" name="Google Shape;41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5" name="Google Shape;56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2" name="Google Shape;63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7" name="Google Shape;637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8" name="Google Shape;638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9" name="Google Shape;639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1" name="Google Shape;641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4" name="Google Shape;644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5" name="Google Shape;645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6" name="Google Shape;646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53" name="Google Shape;653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54" name="Google Shape;654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55" name="Google Shape;655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56" name="Google Shape;656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57" name="Google Shape;657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58" name="Google Shape;658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59" name="Google Shape;659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61" name="Google Shape;661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62" name="Google Shape;662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" name="Google Shape;666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67" name="Google Shape;667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1" name="Google Shape;671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8" name="Google Shape;67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1" name="Google Shape;681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2" name="Google Shape;682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3" name="Google Shape;683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4" name="Google Shape;684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5" name="Google Shape;685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6" name="Google Shape;686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7" name="Google Shape;687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8" name="Google Shape;688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89" name="Google Shape;689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2" name="Google Shape;692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93" name="Google Shape;69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98" name="Google Shape;698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705" name="Google Shape;705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08" name="Google Shape;708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9" name="Google Shape;709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710" name="Google Shape;710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17" name="Google Shape;717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22" name="Google Shape;722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9" name="Google Shape;729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0" name="Google Shape;730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31" name="Google Shape;731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36" name="Google Shape;736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2" name="Google Shape;742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4" name="Google Shape;744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45" name="Google Shape;745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52" name="Google Shape;752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7" name="Google Shape;757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62" name="Google Shape;762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66" name="Google Shape;766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0" name="Google Shape;770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2" name="Google Shape;772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3" name="Google Shape;773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4" name="Google Shape;774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5" name="Google Shape;77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9" name="Google Shape;779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0" name="Google Shape;780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1" name="Google Shape;781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2" name="Google Shape;782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3" name="Google Shape;783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4" name="Google Shape;784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5" name="Google Shape;785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6" name="Google Shape;786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7" name="Google Shape;787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8" name="Google Shape;788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9" name="Google Shape;789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90" name="Google Shape;790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4" name="Google Shape;794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95" name="Google Shape;795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802" name="Google Shape;802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807" name="Google Shape;807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812" name="Google Shape;812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19" name="Google Shape;819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2" name="Google Shape;822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5" name="Google Shape;825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26" name="Google Shape;826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33" name="Google Shape;833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38" name="Google Shape;838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" name="Google Shape;848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49" name="Google Shape;849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53" name="Google Shape;85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60" name="Google Shape;860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64" name="Google Shape;864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69" name="Google Shape;869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0" name="Google Shape;880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81" name="Google Shape;881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88" name="Google Shape;888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93" name="Google Shape;893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96" name="Google Shape;896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0" name="Google Shape;900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901" name="Google Shape;901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908" name="Google Shape;908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913" name="Google Shape;913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18" name="Google Shape;918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25" name="Google Shape;925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31" name="Google Shape;931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32" name="Google Shape;932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33" name="Google Shape;933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7" name="Google Shape;937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38" name="Google Shape;938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45" name="Google Shape;945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50" name="Google Shape;950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" name="Google Shape;954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55" name="Google Shape;955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62" name="Google Shape;96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5" name="Google Shape;965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8" name="Google Shape;968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69" name="Google Shape;969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76" name="Google Shape;976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81" name="Google Shape;981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" name="Google Shape;985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92" name="Google Shape;99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96" name="Google Shape;996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00" name="Google Shape;1000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6" name="Google Shape;1006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07" name="Google Shape;1007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09" name="Google Shape;1009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0" name="Google Shape;1010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011" name="Google Shape;1011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5" name="Google Shape;1015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016" name="Google Shape;1016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23" name="Google Shape;1023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28" name="Google Shape;1028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33" name="Google Shape;1033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40" name="Google Shape;1040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43" name="Google Shape;1043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6" name="Google Shape;1046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47" name="Google Shape;104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54" name="Google Shape;105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59" name="Google Shape;105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70" name="Google Shape;1070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74" name="Google Shape;1074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78" name="Google Shape;1078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7" name="Google Shape;47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2" name="Google Shape;52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3" name="Google Shape;53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" name="Google Shape;54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" name="Google Shape;71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" name="Google Shape;72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" name="Google Shape;79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80" name="Google Shape;8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2" name="Google Shape;10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5" name="Google Shape;105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" name="Google Shape;107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84" name="Google Shape;108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85" name="Google Shape;108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87" name="Google Shape;108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88" name="Google Shape;108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93" name="Google Shape;109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7" name="Google Shape;109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98" name="Google Shape;109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4" name="Google Shape;110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05" name="Google Shape;110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6" name="Google Shape;110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07" name="Google Shape;110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8" name="Google Shape;110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09" name="Google Shape;110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0" name="Google Shape;111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2" name="Google Shape;1112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4" name="Google Shape;1114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15" name="Google Shape;1115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21" name="Google Shape;1121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27" name="Google Shape;1127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29" name="Google Shape;1129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30" name="Google Shape;1130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37" name="Google Shape;1137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42" name="Google Shape;1142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47" name="Google Shape;1147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51" name="Google Shape;1151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5" name="Google Shape;1155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6" name="Google Shape;1156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7" name="Google Shape;1157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8" name="Google Shape;1158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9" name="Google Shape;1159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60" name="Google Shape;116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3" name="Google Shape;1163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64" name="Google Shape;1164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6" name="Google Shape;1166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67" name="Google Shape;1167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72" name="Google Shape;1172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78" name="Google Shape;1178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0" name="Google Shape;1180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81" name="Google Shape;1181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88" name="Google Shape;1188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93" name="Google Shape;1193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98" name="Google Shape;1198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02" name="Google Shape;1202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" name="Google Shape;120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8" name="Google Shape;1208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0" name="Google Shape;1210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11" name="Google Shape;1211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216" name="Google Shape;1216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22" name="Google Shape;1222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4" name="Google Shape;1224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25" name="Google Shape;1225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1" name="Google Shape;1231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32" name="Google Shape;1232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37" name="Google Shape;1237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42" name="Google Shape;1242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46" name="Google Shape;1246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52" name="Google Shape;1252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5" name="Google Shape;1255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56" name="Google Shape;1256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63" name="Google Shape;1263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74" name="Google Shape;127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78" name="Google Shape;127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82" name="Google Shape;1282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85" name="Google Shape;1285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87" name="Google Shape;1287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88" name="Google Shape;1288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95" name="Google Shape;1295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300" name="Google Shape;1300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305" name="Google Shape;130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309" name="Google Shape;130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5" name="Google Shape;1315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8" name="Google Shape;1318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319" name="Google Shape;1319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324" name="Google Shape;1324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31" name="Google Shape;1331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34" name="Google Shape;1334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5" name="Google Shape;1335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36" name="Google Shape;1336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43" name="Google Shape;1343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48" name="Google Shape;1348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3" name="Google Shape;1353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7" name="Google Shape;1357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58" name="Google Shape;1358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65" name="Google Shape;1365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70" name="Google Shape;1370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75" name="Google Shape;1375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82" name="Google Shape;1382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85" name="Google Shape;1385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88" name="Google Shape;1388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89" name="Google Shape;1389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96" name="Google Shape;1396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401" name="Google Shape;1401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412" name="Google Shape;1412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416" name="Google Shape;141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420" name="Google Shape;142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Google Shape;1425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426" name="Google Shape;1426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7" name="Google Shape;1427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8" name="Google Shape;1428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29" name="Google Shape;1429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34" name="Google Shape;1434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8" name="Google Shape;1438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39" name="Google Shape;1439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5" name="Google Shape;144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48" name="Google Shape;1448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49" name="Google Shape;1449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50" name="Google Shape;145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1" name="Google Shape;1461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62" name="Google Shape;146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66" name="Google Shape;1466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67" name="Google Shape;1467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68" name="Google Shape;1468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4" name="Google Shape;1474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75" name="Google Shape;1475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9" name="Google Shape;1479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80" name="Google Shape;1480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4" name="Google Shape;1484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85" name="Google Shape;148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89" name="Google Shape;148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2" name="Google Shape;1492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93" name="Google Shape;1493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97" name="Google Shape;149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00" name="Google Shape;1500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1" name="Google Shape;1501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2" name="Google Shape;1502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09" name="Google Shape;1509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0" name="Google Shape;1510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1" name="Google Shape;1511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3" name="Google Shape;1513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14" name="Google Shape;1514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0" name="Google Shape;1520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21" name="Google Shape;1521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5" name="Google Shape;1525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26" name="Google Shape;1526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0" name="Google Shape;1530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31" name="Google Shape;1531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7" name="Google Shape;1537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41" name="Google Shape;1541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3" name="Google Shape;1543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44" name="Google Shape;1544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45" name="Google Shape;154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52" name="Google Shape;155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57" name="Google Shape;155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1" name="Google Shape;1561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7" name="Google Shape;1567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68" name="Google Shape;1568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1" name="Google Shape;1571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72" name="Google Shape;1572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75" name="Google Shape;157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4" name="Google Shape;114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5" name="Google Shape;115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9" name="Google Shape;119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20" name="Google Shape;120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1" name="Google Shape;121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9" name="Google Shape;129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" name="Google Shape;133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8" name="Google Shape;138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9" name="Google Shape;139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0" name="Google Shape;140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7" name="Google Shape;147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2" name="Google Shape;152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7" name="Google Shape;157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1" name="Google Shape;161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Google Shape;164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2" name="Google Shape;172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4" name="Google Shape;174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78" name="Google Shape;157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81" name="Google Shape;158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82" name="Google Shape;158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3" name="Google Shape;158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6" name="Google Shape;158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87" name="Google Shape;158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3" name="Google Shape;159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94" name="Google Shape;159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8" name="Google Shape;159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99" name="Google Shape;159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3" name="Google Shape;160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04" name="Google Shape;160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0" name="Google Shape;161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14" name="Google Shape;161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5" name="Google Shape;161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6" name="Google Shape;161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17" name="Google Shape;161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18" name="Google Shape;161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4" name="Google Shape;162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25" name="Google Shape;162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9" name="Google Shape;162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4" name="Google Shape;163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0" name="Google Shape;164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41" name="Google Shape;164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4" name="Google Shape;164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48" name="Google Shape;164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49" name="Google Shape;164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52" name="Google Shape;1652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53" name="Google Shape;1653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54" name="Google Shape;1654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55" name="Google Shape;1655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56" name="Google Shape;1656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57" name="Google Shape;1657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3" name="Google Shape;1673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74" name="Google Shape;1674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1" name="Google Shape;1681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82" name="Google Shape;1682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6" name="Google Shape;1686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87" name="Google Shape;1687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1" name="Google Shape;1691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92" name="Google Shape;1692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5" name="Google Shape;1695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96" name="Google Shape;1696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9" name="Google Shape;1699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00" name="Google Shape;1700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3" name="Google Shape;1703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04" name="Google Shape;1704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07" name="Google Shape;1707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8" name="Google Shape;1708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9" name="Google Shape;1709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33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16" name="Google Shape;1716;p3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717" name="Google Shape;1717;p3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_AND_BODY_2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3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2" name="Google Shape;1722;p34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3" name="Google Shape;1723;p3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4" name="Google Shape;1724;p34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1725" name="Google Shape;1725;p34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TITLE_AND_TWO_COLUMNS_1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3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9" name="Google Shape;1729;p35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30" name="Google Shape;1730;p35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31" name="Google Shape;1731;p3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32" name="Google Shape;1732;p3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1733" name="Google Shape;1733;p3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36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7" name="Google Shape;1737;p36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38" name="Google Shape;1738;p36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739" name="Google Shape;1739;p36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6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1" name="Google Shape;174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37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44" name="Google Shape;1744;p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5" name="Google Shape;1745;p37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46" name="Google Shape;1746;p37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2" name="Google Shape;182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3" name="Google Shape;183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4" name="Google Shape;184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" name="Google Shape;185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7" name="Google Shape;18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8" name="Google Shape;18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9" name="Google Shape;18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90" name="Google Shape;19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6" name="Google Shape;20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7" name="Google Shape;20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5" name="Google Shape;21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20" name="Google Shape;22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7" name="Google Shape;23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0" name="Google Shape;24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9" name="Google Shape;249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0" name="Google Shape;250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1" name="Google Shape;251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2" name="Google Shape;252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4" name="Google Shape;264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8" name="Google Shape;268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9" name="Google Shape;269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7" name="Google Shape;287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1" name="Google Shape;291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5" name="Google Shape;295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9" name="Google Shape;299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02" name="Google Shape;302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" name="Google Shape;304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11" name="Google Shape;311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12" name="Google Shape;312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5" name="Google Shape;315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6" name="Google Shape;316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3" name="Google Shape;323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4" name="Google Shape;334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5" name="Google Shape;345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7" name="Google Shape;347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8" name="Google Shape;348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5" name="Google Shape;355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0" name="Google Shape;360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5" name="Google Shape;365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5" name="Google Shape;375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8" name="Google Shape;378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9" name="Google Shape;379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3" name="Google Shape;383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6" name="Google Shape;396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1" name="Google Shape;401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11" name="Google Shape;411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14" name="Google Shape;414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2" name="Google Shape;422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7" name="Google Shape;427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" name="Google Shape;437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8" name="Google Shape;438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" name="Google Shape;441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5" name="Google Shape;4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8" name="Google Shape;448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9" name="Google Shape;449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2" name="Google Shape;452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3" name="Google Shape;453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0" name="Google Shape;460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5" name="Google Shape;475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9" name="Google Shape;479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2" name="Google Shape;482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4" name="Google Shape;484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5" name="Google Shape;48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2" name="Google Shape;49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7" name="Google Shape;497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2" name="Google Shape;502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6" name="Google Shape;506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</a:defRPr>
            </a:lvl1pPr>
            <a:lvl2pPr lvl="1">
              <a:buNone/>
              <a:defRPr>
                <a:solidFill>
                  <a:schemeClr val="accent5"/>
                </a:solidFill>
              </a:defRPr>
            </a:lvl2pPr>
            <a:lvl3pPr lvl="2">
              <a:buNone/>
              <a:defRPr>
                <a:solidFill>
                  <a:schemeClr val="accent5"/>
                </a:solidFill>
              </a:defRPr>
            </a:lvl3pPr>
            <a:lvl4pPr lvl="3">
              <a:buNone/>
              <a:defRPr>
                <a:solidFill>
                  <a:schemeClr val="accent5"/>
                </a:solidFill>
              </a:defRPr>
            </a:lvl4pPr>
            <a:lvl5pPr lvl="4">
              <a:buNone/>
              <a:defRPr>
                <a:solidFill>
                  <a:schemeClr val="accent5"/>
                </a:solidFill>
              </a:defRPr>
            </a:lvl5pPr>
            <a:lvl6pPr lvl="5">
              <a:buNone/>
              <a:defRPr>
                <a:solidFill>
                  <a:schemeClr val="accent5"/>
                </a:solidFill>
              </a:defRPr>
            </a:lvl6pPr>
            <a:lvl7pPr lvl="6">
              <a:buNone/>
              <a:defRPr>
                <a:solidFill>
                  <a:schemeClr val="accent5"/>
                </a:solidFill>
              </a:defRPr>
            </a:lvl7pPr>
            <a:lvl8pPr lvl="7">
              <a:buNone/>
              <a:defRPr>
                <a:solidFill>
                  <a:schemeClr val="accent5"/>
                </a:solidFill>
              </a:defRPr>
            </a:lvl8pPr>
            <a:lvl9pPr lvl="8">
              <a:buNone/>
              <a:defRPr>
                <a:solidFill>
                  <a:schemeClr val="accent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12" name="Google Shape;512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3" name="Google Shape;513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5" name="Google Shape;515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6" name="Google Shape;516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1" name="Google Shape;521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7" name="Google Shape;527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9" name="Google Shape;529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0" name="Google Shape;530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7" name="Google Shape;53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2" name="Google Shape;542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7" name="Google Shape;54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1" name="Google Shape;55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ws.amazon.com/lambda/sla/historical/" TargetMode="External"/><Relationship Id="rId4" Type="http://schemas.openxmlformats.org/officeDocument/2006/relationships/hyperlink" Target="https://docs.aws.amazon.com/lambda/latest/dg/lambda-runtime-environment.html" TargetMode="External"/><Relationship Id="rId9" Type="http://schemas.openxmlformats.org/officeDocument/2006/relationships/hyperlink" Target="https://docs.aws.amazon.com/lambda/latest/dg/telemetry-api.html" TargetMode="External"/><Relationship Id="rId5" Type="http://schemas.openxmlformats.org/officeDocument/2006/relationships/hyperlink" Target="https://docs.aws.amazon.com/lambda/latest/dg/lambda-concurrency.html" TargetMode="External"/><Relationship Id="rId6" Type="http://schemas.openxmlformats.org/officeDocument/2006/relationships/hyperlink" Target="https://catalog.workshops.aws/lambdaextensions/en-US" TargetMode="External"/><Relationship Id="rId7" Type="http://schemas.openxmlformats.org/officeDocument/2006/relationships/hyperlink" Target="https://docs.aws.amazon.com/lambda/latest/dg/runtimes-extensions-api.html" TargetMode="External"/><Relationship Id="rId8" Type="http://schemas.openxmlformats.org/officeDocument/2006/relationships/hyperlink" Target="https://docs.aws.amazon.com/lambda/latest/dg/chapter-layers.html" TargetMode="External"/><Relationship Id="rId10" Type="http://schemas.openxmlformats.org/officeDocument/2006/relationships/hyperlink" Target="https://github.com/aws-samples/aws-lambda-extension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8"/>
          <p:cNvSpPr txBox="1"/>
          <p:nvPr>
            <p:ph type="ctrTitle"/>
          </p:nvPr>
        </p:nvSpPr>
        <p:spPr>
          <a:xfrm>
            <a:off x="1022250" y="1215200"/>
            <a:ext cx="7099500" cy="19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Construindo sua própria </a:t>
            </a:r>
            <a:r>
              <a:rPr lang="en" sz="3500">
                <a:solidFill>
                  <a:schemeClr val="accent1"/>
                </a:solidFill>
              </a:rPr>
              <a:t>layer de observabilidade</a:t>
            </a:r>
            <a:r>
              <a:rPr lang="en" sz="3500"/>
              <a:t> com AWS Lambda telemetry API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1752" name="Google Shape;1752;p38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Prando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10/2024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47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r>
              <a:rPr lang="en"/>
              <a:t>functions</a:t>
            </a:r>
            <a:r>
              <a:rPr lang="en"/>
              <a:t> escalam?</a:t>
            </a:r>
            <a:endParaRPr/>
          </a:p>
        </p:txBody>
      </p:sp>
      <p:pic>
        <p:nvPicPr>
          <p:cNvPr id="1815" name="Google Shape;18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00" y="1885538"/>
            <a:ext cx="8540999" cy="21671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16" name="Google Shape;1816;p4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7" name="Google Shape;1817;p47"/>
          <p:cNvSpPr txBox="1"/>
          <p:nvPr/>
        </p:nvSpPr>
        <p:spPr>
          <a:xfrm>
            <a:off x="4743000" y="3765100"/>
            <a:ext cx="463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https://</a:t>
            </a: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docs.aws.amazon.com/lambda/latest/dg/lambda-concurrency.html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48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r>
              <a:rPr lang="en"/>
              <a:t>functions</a:t>
            </a:r>
            <a:r>
              <a:rPr lang="en"/>
              <a:t> escalam?</a:t>
            </a:r>
            <a:endParaRPr/>
          </a:p>
        </p:txBody>
      </p:sp>
      <p:pic>
        <p:nvPicPr>
          <p:cNvPr id="1823" name="Google Shape;18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62" y="1511800"/>
            <a:ext cx="6786875" cy="3444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24" name="Google Shape;1824;p4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5" name="Google Shape;1825;p48"/>
          <p:cNvSpPr txBox="1"/>
          <p:nvPr/>
        </p:nvSpPr>
        <p:spPr>
          <a:xfrm>
            <a:off x="3828600" y="4679500"/>
            <a:ext cx="463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https://docs.aws.amazon.com/lambda/latest/dg/lambda-concurrency.html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9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r>
              <a:rPr lang="en"/>
              <a:t>functions</a:t>
            </a:r>
            <a:r>
              <a:rPr lang="en"/>
              <a:t> escalam?</a:t>
            </a:r>
            <a:endParaRPr/>
          </a:p>
        </p:txBody>
      </p:sp>
      <p:pic>
        <p:nvPicPr>
          <p:cNvPr id="1831" name="Google Shape;18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63" y="1495225"/>
            <a:ext cx="7210276" cy="3431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32" name="Google Shape;1832;p4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3" name="Google Shape;1833;p49"/>
          <p:cNvSpPr txBox="1"/>
          <p:nvPr/>
        </p:nvSpPr>
        <p:spPr>
          <a:xfrm>
            <a:off x="4057200" y="4679500"/>
            <a:ext cx="463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https://docs.aws.amazon.com/lambda/latest/dg/lambda-concurrency.html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0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1839" name="Google Shape;1839;p50"/>
          <p:cNvSpPr txBox="1"/>
          <p:nvPr>
            <p:ph idx="1" type="body"/>
          </p:nvPr>
        </p:nvSpPr>
        <p:spPr>
          <a:xfrm>
            <a:off x="919725" y="14167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Ponto de atenção: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Limite de 1000 instâncias simultâneas, por default: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40" name="Google Shape;184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51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1846" name="Google Shape;1846;p51"/>
          <p:cNvSpPr txBox="1"/>
          <p:nvPr>
            <p:ph idx="1" type="body"/>
          </p:nvPr>
        </p:nvSpPr>
        <p:spPr>
          <a:xfrm>
            <a:off x="919725" y="14167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Ponto de atenção: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Limite de 1000 instâncias simultâneas, por default: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■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1000req * 200ms/req * 60s * 60min * 24h;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5k req/s;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300.000 req/min;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18.000.000 req/hora;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432.000.000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req/dia;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12.960.000.000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req/mês.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47" name="Google Shape;184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52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1853" name="Google Shape;1853;p52"/>
          <p:cNvSpPr txBox="1"/>
          <p:nvPr>
            <p:ph idx="1" type="body"/>
          </p:nvPr>
        </p:nvSpPr>
        <p:spPr>
          <a:xfrm>
            <a:off x="919725" y="14167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Ponto de atenção: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Limite de 1000 instâncias simultâneas, por default: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■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1000req * 200ms/req * 60s * 60min * 24h;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5k req/s;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300.000 req/min;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18.000.000 req/hora;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432.000.000 req/dia;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12.960.000.000 req/mês.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54" name="Google Shape;185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5" name="Google Shape;1855;p52"/>
          <p:cNvSpPr txBox="1"/>
          <p:nvPr/>
        </p:nvSpPr>
        <p:spPr>
          <a:xfrm>
            <a:off x="5772675" y="4231200"/>
            <a:ext cx="232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Acho que da pra começar uma startup com isso…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53"/>
          <p:cNvSpPr txBox="1"/>
          <p:nvPr>
            <p:ph idx="4294967295" type="title"/>
          </p:nvPr>
        </p:nvSpPr>
        <p:spPr>
          <a:xfrm>
            <a:off x="1098325" y="5262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quanto custaria isso?</a:t>
            </a:r>
            <a:endParaRPr/>
          </a:p>
        </p:txBody>
      </p:sp>
      <p:sp>
        <p:nvSpPr>
          <p:cNvPr id="1861" name="Google Shape;186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2" name="Google Shape;18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75" y="1227275"/>
            <a:ext cx="5902462" cy="361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5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8" name="Google Shape;1868;p54"/>
          <p:cNvSpPr txBox="1"/>
          <p:nvPr>
            <p:ph idx="1" type="body"/>
          </p:nvPr>
        </p:nvSpPr>
        <p:spPr>
          <a:xfrm>
            <a:off x="855300" y="2161800"/>
            <a:ext cx="7245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 observabilidade nesse econssitema?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874" name="Google Shape;18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650" y="1379813"/>
            <a:ext cx="3507876" cy="3062213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55"/>
          <p:cNvSpPr txBox="1"/>
          <p:nvPr>
            <p:ph idx="1" type="body"/>
          </p:nvPr>
        </p:nvSpPr>
        <p:spPr>
          <a:xfrm>
            <a:off x="893450" y="1166650"/>
            <a:ext cx="4919100" cy="28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Pilares: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Logs (evid</a:t>
            </a:r>
            <a:r>
              <a:rPr lang="en"/>
              <a:t>ências</a:t>
            </a:r>
            <a:r>
              <a:rPr lang="en"/>
              <a:t>);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M</a:t>
            </a:r>
            <a:r>
              <a:rPr lang="en"/>
              <a:t>étricas (feedback | alarmes-dashboards);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Trace (rastreamento);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Compreender o estado de uma app;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Identificar rapidamente (em tempo real):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Falhas;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Gargalos;</a:t>
            </a:r>
            <a:endParaRPr/>
          </a:p>
        </p:txBody>
      </p:sp>
      <p:sp>
        <p:nvSpPr>
          <p:cNvPr id="1876" name="Google Shape;1876;p55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Definindo observabilidade</a:t>
            </a:r>
            <a:endParaRPr/>
          </a:p>
        </p:txBody>
      </p:sp>
      <p:sp>
        <p:nvSpPr>
          <p:cNvPr id="1877" name="Google Shape;1877;p55"/>
          <p:cNvSpPr txBox="1"/>
          <p:nvPr/>
        </p:nvSpPr>
        <p:spPr>
          <a:xfrm>
            <a:off x="5962200" y="4442025"/>
            <a:ext cx="331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</a:t>
            </a: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https://atatus.com/blog/observability-vs-monitoring/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56"/>
          <p:cNvSpPr txBox="1"/>
          <p:nvPr>
            <p:ph idx="4294967295" type="title"/>
          </p:nvPr>
        </p:nvSpPr>
        <p:spPr>
          <a:xfrm>
            <a:off x="1098325" y="5262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Anatomia de uma função lambda</a:t>
            </a:r>
            <a:endParaRPr/>
          </a:p>
        </p:txBody>
      </p:sp>
      <p:sp>
        <p:nvSpPr>
          <p:cNvPr id="1883" name="Google Shape;1883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4" name="Google Shape;18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75" y="1095425"/>
            <a:ext cx="7518644" cy="36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Google Shape;1757;p39"/>
          <p:cNvPicPr preferRelativeResize="0"/>
          <p:nvPr/>
        </p:nvPicPr>
        <p:blipFill rotWithShape="1">
          <a:blip r:embed="rId3">
            <a:alphaModFix/>
          </a:blip>
          <a:srcRect b="209" l="0" r="0" t="219"/>
          <a:stretch/>
        </p:blipFill>
        <p:spPr>
          <a:xfrm>
            <a:off x="1005500" y="1680750"/>
            <a:ext cx="1782000" cy="17820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8" name="Google Shape;1758;p39"/>
          <p:cNvSpPr txBox="1"/>
          <p:nvPr>
            <p:ph type="title"/>
          </p:nvPr>
        </p:nvSpPr>
        <p:spPr>
          <a:xfrm>
            <a:off x="1745528" y="583299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é Gabriel Prando?</a:t>
            </a:r>
            <a:endParaRPr/>
          </a:p>
        </p:txBody>
      </p:sp>
      <p:sp>
        <p:nvSpPr>
          <p:cNvPr id="1759" name="Google Shape;1759;p39"/>
          <p:cNvSpPr txBox="1"/>
          <p:nvPr>
            <p:ph idx="1" type="subTitle"/>
          </p:nvPr>
        </p:nvSpPr>
        <p:spPr>
          <a:xfrm>
            <a:off x="3163450" y="1962900"/>
            <a:ext cx="49923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Engenheiro de software/plataforma;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Trabalhando com DevEx no iFood;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Engenheiro de Computação (UTFPR-PB);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Mestrando em Engenharia Elétrica e Computação (UTFPR-PB);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Gosto de falar sobre Serverless, protocolos de comunicação e computação no geral;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Em qualquer rede como @prandogabriel.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57"/>
          <p:cNvSpPr txBox="1"/>
          <p:nvPr>
            <p:ph type="title"/>
          </p:nvPr>
        </p:nvSpPr>
        <p:spPr>
          <a:xfrm>
            <a:off x="855300" y="6074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vejo os logs da minha aplicação?</a:t>
            </a:r>
            <a:endParaRPr/>
          </a:p>
        </p:txBody>
      </p:sp>
      <p:sp>
        <p:nvSpPr>
          <p:cNvPr id="1890" name="Google Shape;1890;p5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1" name="Google Shape;1891;p57"/>
          <p:cNvSpPr/>
          <p:nvPr/>
        </p:nvSpPr>
        <p:spPr>
          <a:xfrm>
            <a:off x="1958625" y="2580275"/>
            <a:ext cx="5467200" cy="25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892" name="Google Shape;1892;p57"/>
          <p:cNvSpPr/>
          <p:nvPr/>
        </p:nvSpPr>
        <p:spPr>
          <a:xfrm>
            <a:off x="1958625" y="3491450"/>
            <a:ext cx="5467200" cy="62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1893" name="Google Shape;18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63" y="1305325"/>
            <a:ext cx="6652678" cy="360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8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vejo os logs da minha aplicação?</a:t>
            </a:r>
            <a:endParaRPr/>
          </a:p>
        </p:txBody>
      </p:sp>
      <p:sp>
        <p:nvSpPr>
          <p:cNvPr id="1899" name="Google Shape;1899;p5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0" name="Google Shape;19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12" y="1813325"/>
            <a:ext cx="8386974" cy="257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1" name="Google Shape;1901;p58"/>
          <p:cNvSpPr/>
          <p:nvPr/>
        </p:nvSpPr>
        <p:spPr>
          <a:xfrm>
            <a:off x="1958625" y="2580275"/>
            <a:ext cx="5467200" cy="25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902" name="Google Shape;1902;p58"/>
          <p:cNvSpPr/>
          <p:nvPr/>
        </p:nvSpPr>
        <p:spPr>
          <a:xfrm>
            <a:off x="1958625" y="3491450"/>
            <a:ext cx="5467200" cy="62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59"/>
          <p:cNvSpPr txBox="1"/>
          <p:nvPr>
            <p:ph idx="4294967295" type="title"/>
          </p:nvPr>
        </p:nvSpPr>
        <p:spPr>
          <a:xfrm>
            <a:off x="1098325" y="5262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Opções para se ter o</a:t>
            </a:r>
            <a:r>
              <a:rPr lang="en"/>
              <a:t>bservabilidade em um sistema complexo?</a:t>
            </a:r>
            <a:endParaRPr/>
          </a:p>
        </p:txBody>
      </p:sp>
      <p:sp>
        <p:nvSpPr>
          <p:cNvPr id="1908" name="Google Shape;1908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9" name="Google Shape;1909;p59"/>
          <p:cNvSpPr txBox="1"/>
          <p:nvPr>
            <p:ph idx="1" type="body"/>
          </p:nvPr>
        </p:nvSpPr>
        <p:spPr>
          <a:xfrm>
            <a:off x="919725" y="17977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Cloudwatch by default;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Métricas via EMF;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Alarms no CW através de métricas do CW;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AWS X-Ray (tracing);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Export do cloudwatch para outros serviços como opensearch;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Envio dos dados para fontes terceiras: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Em tempo de execução;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Via layer/extensão;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60"/>
          <p:cNvSpPr txBox="1"/>
          <p:nvPr>
            <p:ph type="title"/>
          </p:nvPr>
        </p:nvSpPr>
        <p:spPr>
          <a:xfrm>
            <a:off x="855300" y="6074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Métricas via EMF</a:t>
            </a:r>
            <a:endParaRPr/>
          </a:p>
        </p:txBody>
      </p:sp>
      <p:sp>
        <p:nvSpPr>
          <p:cNvPr id="1915" name="Google Shape;1915;p6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6" name="Google Shape;19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650" y="654250"/>
            <a:ext cx="4989051" cy="38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60"/>
          <p:cNvSpPr txBox="1"/>
          <p:nvPr>
            <p:ph idx="1" type="body"/>
          </p:nvPr>
        </p:nvSpPr>
        <p:spPr>
          <a:xfrm>
            <a:off x="919725" y="1797725"/>
            <a:ext cx="34062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Log estruturado com pattern;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Métricas custom automáticas publicadas no CW Metrics;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Também é possível utilizar Metric Filter para algo similar.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61"/>
          <p:cNvSpPr txBox="1"/>
          <p:nvPr>
            <p:ph type="title"/>
          </p:nvPr>
        </p:nvSpPr>
        <p:spPr>
          <a:xfrm>
            <a:off x="855300" y="6074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Alarmes do Cloudwatch</a:t>
            </a:r>
            <a:endParaRPr/>
          </a:p>
        </p:txBody>
      </p:sp>
      <p:sp>
        <p:nvSpPr>
          <p:cNvPr id="1923" name="Google Shape;1923;p6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4" name="Google Shape;1924;p61"/>
          <p:cNvSpPr txBox="1"/>
          <p:nvPr>
            <p:ph idx="1" type="body"/>
          </p:nvPr>
        </p:nvSpPr>
        <p:spPr>
          <a:xfrm>
            <a:off x="357650" y="1933975"/>
            <a:ext cx="17544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Publicado em tópicos ou ações de lambdas.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5" name="Google Shape;19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50" y="1481725"/>
            <a:ext cx="6959874" cy="3107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62"/>
          <p:cNvSpPr txBox="1"/>
          <p:nvPr>
            <p:ph type="title"/>
          </p:nvPr>
        </p:nvSpPr>
        <p:spPr>
          <a:xfrm>
            <a:off x="855300" y="6074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X-ray</a:t>
            </a:r>
            <a:endParaRPr/>
          </a:p>
        </p:txBody>
      </p:sp>
      <p:sp>
        <p:nvSpPr>
          <p:cNvPr id="1931" name="Google Shape;1931;p6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2" name="Google Shape;1932;p62"/>
          <p:cNvSpPr txBox="1"/>
          <p:nvPr>
            <p:ph idx="1" type="body"/>
          </p:nvPr>
        </p:nvSpPr>
        <p:spPr>
          <a:xfrm>
            <a:off x="698300" y="1933975"/>
            <a:ext cx="23589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Tracing/Tracking de requests;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Instrumentação simples necessária.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33" name="Google Shape;19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3700" y="2154478"/>
            <a:ext cx="5887524" cy="25441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34" name="Google Shape;1934;p62"/>
          <p:cNvSpPr txBox="1"/>
          <p:nvPr/>
        </p:nvSpPr>
        <p:spPr>
          <a:xfrm>
            <a:off x="7943400" y="4746825"/>
            <a:ext cx="87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AWS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63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 do cloudwatch</a:t>
            </a:r>
            <a:endParaRPr/>
          </a:p>
        </p:txBody>
      </p:sp>
      <p:sp>
        <p:nvSpPr>
          <p:cNvPr id="1940" name="Google Shape;1940;p6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1" name="Google Shape;1941;p63"/>
          <p:cNvSpPr txBox="1"/>
          <p:nvPr>
            <p:ph idx="1" type="body"/>
          </p:nvPr>
        </p:nvSpPr>
        <p:spPr>
          <a:xfrm>
            <a:off x="698300" y="1933975"/>
            <a:ext cx="23589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"Plugável";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Irá pagar por CW + Tráfego + Ferramenta (ELK, Prometheus…).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42" name="Google Shape;19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275" y="1805175"/>
            <a:ext cx="5782001" cy="2656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43" name="Google Shape;1943;p63"/>
          <p:cNvSpPr txBox="1"/>
          <p:nvPr/>
        </p:nvSpPr>
        <p:spPr>
          <a:xfrm>
            <a:off x="5733600" y="4518225"/>
            <a:ext cx="37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</a:t>
            </a: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https://sysdig.com/blog/monitor-aws-lambda-prometheus/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64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Envio dados para fontes terceiras</a:t>
            </a:r>
            <a:endParaRPr/>
          </a:p>
        </p:txBody>
      </p:sp>
      <p:sp>
        <p:nvSpPr>
          <p:cNvPr id="1949" name="Google Shape;1949;p6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0" name="Google Shape;1950;p64"/>
          <p:cNvSpPr txBox="1"/>
          <p:nvPr>
            <p:ph idx="1" type="body"/>
          </p:nvPr>
        </p:nvSpPr>
        <p:spPr>
          <a:xfrm>
            <a:off x="698300" y="1933975"/>
            <a:ext cx="23589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Envio em runtime ou background.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51" name="Google Shape;1951;p64"/>
          <p:cNvSpPr txBox="1"/>
          <p:nvPr/>
        </p:nvSpPr>
        <p:spPr>
          <a:xfrm>
            <a:off x="4895400" y="4518225"/>
            <a:ext cx="428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</a:t>
            </a: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https://www.elastic.co/guide/en/apm/lambda/current/aws-lambda-arch.html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952" name="Google Shape;19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550" y="1544775"/>
            <a:ext cx="5552051" cy="28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65"/>
          <p:cNvSpPr txBox="1"/>
          <p:nvPr>
            <p:ph idx="4294967295" type="title"/>
          </p:nvPr>
        </p:nvSpPr>
        <p:spPr>
          <a:xfrm>
            <a:off x="1098325" y="5262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Dores do "by default AWS"</a:t>
            </a:r>
            <a:endParaRPr/>
          </a:p>
        </p:txBody>
      </p:sp>
      <p:sp>
        <p:nvSpPr>
          <p:cNvPr id="1958" name="Google Shape;195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9" name="Google Shape;1959;p65"/>
          <p:cNvSpPr txBox="1"/>
          <p:nvPr>
            <p:ph idx="1" type="body"/>
          </p:nvPr>
        </p:nvSpPr>
        <p:spPr>
          <a:xfrm>
            <a:off x="919725" y="14929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Dificuldade de explorar logs: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Sintaxe própria do CW;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Limitação de 50 grupos de log por query;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Log descentralizado;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Trace no X-Ray acaba sendo pouco eficiente;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Limitação de não ter o serviço "em pé" direto limita alguns tipos de integrações;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Dificuldade de sair a stack de serverless para outra arquitetura por tudo estar na AWS 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66"/>
          <p:cNvSpPr txBox="1"/>
          <p:nvPr>
            <p:ph idx="4294967295" type="title"/>
          </p:nvPr>
        </p:nvSpPr>
        <p:spPr>
          <a:xfrm>
            <a:off x="1098325" y="5262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os grandes players de APM oferecem suporte a lambda?</a:t>
            </a:r>
            <a:endParaRPr/>
          </a:p>
        </p:txBody>
      </p:sp>
      <p:sp>
        <p:nvSpPr>
          <p:cNvPr id="1965" name="Google Shape;1965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6" name="Google Shape;1966;p66"/>
          <p:cNvSpPr txBox="1"/>
          <p:nvPr>
            <p:ph idx="1" type="body"/>
          </p:nvPr>
        </p:nvSpPr>
        <p:spPr>
          <a:xfrm>
            <a:off x="919725" y="18739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Combinação de: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Lambda extensions;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Lambda Layer;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Telemetry API.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Alguns disponíveis: ELK, Datadog, New Relic, Open telemetry…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0"/>
          <p:cNvSpPr txBox="1"/>
          <p:nvPr>
            <p:ph type="title"/>
          </p:nvPr>
        </p:nvSpPr>
        <p:spPr>
          <a:xfrm>
            <a:off x="1745528" y="583299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65" name="Google Shape;1765;p40"/>
          <p:cNvSpPr txBox="1"/>
          <p:nvPr>
            <p:ph idx="1" type="subTitle"/>
          </p:nvPr>
        </p:nvSpPr>
        <p:spPr>
          <a:xfrm>
            <a:off x="1273674" y="1749631"/>
            <a:ext cx="66969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Alinhamento de conhecimento;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Funcionamento lambda;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Lambda Extensions;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Lambda Layers;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Telemetry API;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Como criar uma layer de observabilidade.</a:t>
            </a:r>
            <a:endParaRPr/>
          </a:p>
        </p:txBody>
      </p:sp>
      <p:sp>
        <p:nvSpPr>
          <p:cNvPr id="1766" name="Google Shape;176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6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2" name="Google Shape;1972;p67"/>
          <p:cNvSpPr txBox="1"/>
          <p:nvPr>
            <p:ph idx="1" type="body"/>
          </p:nvPr>
        </p:nvSpPr>
        <p:spPr>
          <a:xfrm>
            <a:off x="855300" y="2161800"/>
            <a:ext cx="7245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são esses componentes?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978" name="Google Shape;1978;p68"/>
          <p:cNvSpPr txBox="1"/>
          <p:nvPr>
            <p:ph idx="1" type="body"/>
          </p:nvPr>
        </p:nvSpPr>
        <p:spPr>
          <a:xfrm>
            <a:off x="1122050" y="1319050"/>
            <a:ext cx="4334700" cy="28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Introduzida em 2020.</a:t>
            </a:r>
            <a:endParaRPr/>
          </a:p>
        </p:txBody>
      </p:sp>
      <p:sp>
        <p:nvSpPr>
          <p:cNvPr id="1979" name="Google Shape;1979;p68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Extensions</a:t>
            </a:r>
            <a:endParaRPr/>
          </a:p>
        </p:txBody>
      </p:sp>
      <p:sp>
        <p:nvSpPr>
          <p:cNvPr id="1980" name="Google Shape;1980;p68"/>
          <p:cNvSpPr txBox="1"/>
          <p:nvPr/>
        </p:nvSpPr>
        <p:spPr>
          <a:xfrm>
            <a:off x="5962200" y="4518225"/>
            <a:ext cx="331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AWS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981" name="Google Shape;19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12" y="1964900"/>
            <a:ext cx="7208226" cy="247627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987" name="Google Shape;1987;p69"/>
          <p:cNvSpPr txBox="1"/>
          <p:nvPr>
            <p:ph idx="1" type="body"/>
          </p:nvPr>
        </p:nvSpPr>
        <p:spPr>
          <a:xfrm>
            <a:off x="1122050" y="1319050"/>
            <a:ext cx="3476400" cy="28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Facilitam a integração com outras ferramentas; 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/>
              <a:t>Execução da função não depende da extension.</a:t>
            </a:r>
            <a:endParaRPr/>
          </a:p>
        </p:txBody>
      </p:sp>
      <p:sp>
        <p:nvSpPr>
          <p:cNvPr id="1988" name="Google Shape;1988;p69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Extensions</a:t>
            </a:r>
            <a:endParaRPr/>
          </a:p>
        </p:txBody>
      </p:sp>
      <p:sp>
        <p:nvSpPr>
          <p:cNvPr id="1989" name="Google Shape;1989;p69"/>
          <p:cNvSpPr/>
          <p:nvPr/>
        </p:nvSpPr>
        <p:spPr>
          <a:xfrm>
            <a:off x="4661875" y="2341825"/>
            <a:ext cx="4321500" cy="212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1C8D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990" name="Google Shape;19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875" y="2570125"/>
            <a:ext cx="4271100" cy="180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6" name="Google Shape;1996;p70"/>
          <p:cNvSpPr txBox="1"/>
          <p:nvPr>
            <p:ph idx="1" type="subTitle"/>
          </p:nvPr>
        </p:nvSpPr>
        <p:spPr>
          <a:xfrm>
            <a:off x="804675" y="1371025"/>
            <a:ext cx="3904500" cy="26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Arquivo .zip de conteúdo compartilhado;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Empacote e compartilhe: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Dependências e bibliotecas;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Runtime personalizado;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Arquivos de configuração.</a:t>
            </a:r>
            <a:endParaRPr/>
          </a:p>
        </p:txBody>
      </p:sp>
      <p:sp>
        <p:nvSpPr>
          <p:cNvPr id="1997" name="Google Shape;1997;p70"/>
          <p:cNvSpPr txBox="1"/>
          <p:nvPr>
            <p:ph idx="4294967295"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layers</a:t>
            </a:r>
            <a:endParaRPr/>
          </a:p>
        </p:txBody>
      </p:sp>
      <p:sp>
        <p:nvSpPr>
          <p:cNvPr id="1998" name="Google Shape;1998;p70"/>
          <p:cNvSpPr txBox="1"/>
          <p:nvPr/>
        </p:nvSpPr>
        <p:spPr>
          <a:xfrm>
            <a:off x="6236350" y="4623650"/>
            <a:ext cx="87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AWS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999" name="Google Shape;19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539" y="983875"/>
            <a:ext cx="3611610" cy="3639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71"/>
          <p:cNvSpPr txBox="1"/>
          <p:nvPr>
            <p:ph type="title"/>
          </p:nvPr>
        </p:nvSpPr>
        <p:spPr>
          <a:xfrm>
            <a:off x="890475" y="798425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7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6" name="Google Shape;200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875" y="77075"/>
            <a:ext cx="5925126" cy="531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72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 API</a:t>
            </a:r>
            <a:endParaRPr/>
          </a:p>
        </p:txBody>
      </p:sp>
      <p:sp>
        <p:nvSpPr>
          <p:cNvPr id="2012" name="Google Shape;2012;p7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3" name="Google Shape;2013;p72"/>
          <p:cNvSpPr txBox="1"/>
          <p:nvPr/>
        </p:nvSpPr>
        <p:spPr>
          <a:xfrm>
            <a:off x="7247775" y="4836200"/>
            <a:ext cx="37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AWS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2014" name="Google Shape;2014;p72"/>
          <p:cNvSpPr txBox="1"/>
          <p:nvPr>
            <p:ph idx="1" type="body"/>
          </p:nvPr>
        </p:nvSpPr>
        <p:spPr>
          <a:xfrm>
            <a:off x="1122050" y="1471450"/>
            <a:ext cx="73266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Possibilita extensões acessar dados de telemetria em tempo real;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Logs, trace, métricas, métricas de plataforma;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Possibilidade subscrever via extensão (infinitas possibilidades).</a:t>
            </a:r>
            <a:endParaRPr/>
          </a:p>
        </p:txBody>
      </p:sp>
      <p:pic>
        <p:nvPicPr>
          <p:cNvPr id="2015" name="Google Shape;20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00" y="2547900"/>
            <a:ext cx="7372601" cy="236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1" name="Google Shape;2021;p73"/>
          <p:cNvSpPr txBox="1"/>
          <p:nvPr>
            <p:ph idx="4294967295"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juntar tudo isso para criar sua layer de observabilidade?</a:t>
            </a:r>
            <a:endParaRPr/>
          </a:p>
        </p:txBody>
      </p:sp>
      <p:sp>
        <p:nvSpPr>
          <p:cNvPr id="2022" name="Google Shape;2022;p73"/>
          <p:cNvSpPr txBox="1"/>
          <p:nvPr/>
        </p:nvSpPr>
        <p:spPr>
          <a:xfrm>
            <a:off x="7759650" y="3150800"/>
            <a:ext cx="87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AWS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2023" name="Google Shape;20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563" y="1417475"/>
            <a:ext cx="6371080" cy="3606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74"/>
          <p:cNvSpPr txBox="1"/>
          <p:nvPr>
            <p:ph idx="4294967295" type="title"/>
          </p:nvPr>
        </p:nvSpPr>
        <p:spPr>
          <a:xfrm>
            <a:off x="0" y="2373588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juntar tudo isso</a:t>
            </a:r>
            <a:endParaRPr/>
          </a:p>
        </p:txBody>
      </p:sp>
      <p:sp>
        <p:nvSpPr>
          <p:cNvPr id="2029" name="Google Shape;2029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0" name="Google Shape;2030;p74"/>
          <p:cNvSpPr txBox="1"/>
          <p:nvPr/>
        </p:nvSpPr>
        <p:spPr>
          <a:xfrm>
            <a:off x="7247775" y="4836200"/>
            <a:ext cx="37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AWS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2031" name="Google Shape;203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875" y="128950"/>
            <a:ext cx="5283249" cy="4958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75"/>
          <p:cNvSpPr txBox="1"/>
          <p:nvPr>
            <p:ph type="title"/>
          </p:nvPr>
        </p:nvSpPr>
        <p:spPr>
          <a:xfrm>
            <a:off x="890475" y="798425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dos eventos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7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8" name="Google Shape;2038;p75"/>
          <p:cNvSpPr txBox="1"/>
          <p:nvPr/>
        </p:nvSpPr>
        <p:spPr>
          <a:xfrm>
            <a:off x="7247775" y="4836200"/>
            <a:ext cx="37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94949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AWS</a:t>
            </a:r>
            <a:endParaRPr sz="1000">
              <a:solidFill>
                <a:srgbClr val="49494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2039" name="Google Shape;20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025" y="1192600"/>
            <a:ext cx="2966009" cy="360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0" name="Google Shape;204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50" y="1192600"/>
            <a:ext cx="2962300" cy="36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75"/>
          <p:cNvSpPr txBox="1"/>
          <p:nvPr/>
        </p:nvSpPr>
        <p:spPr>
          <a:xfrm>
            <a:off x="723825" y="1873450"/>
            <a:ext cx="24441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Batches de uma ou mais execuções;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76"/>
          <p:cNvSpPr txBox="1"/>
          <p:nvPr>
            <p:ph type="title"/>
          </p:nvPr>
        </p:nvSpPr>
        <p:spPr>
          <a:xfrm>
            <a:off x="890475" y="798425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dos eventos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7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8" name="Google Shape;2048;p76"/>
          <p:cNvSpPr txBox="1"/>
          <p:nvPr/>
        </p:nvSpPr>
        <p:spPr>
          <a:xfrm>
            <a:off x="723825" y="1873450"/>
            <a:ext cx="24441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Bulk/batch add; 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Enriquecer dados com base no tipo;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049" name="Google Shape;204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50" y="2336700"/>
            <a:ext cx="5896626" cy="207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41"/>
          <p:cNvSpPr txBox="1"/>
          <p:nvPr>
            <p:ph type="title"/>
          </p:nvPr>
        </p:nvSpPr>
        <p:spPr>
          <a:xfrm>
            <a:off x="2609450" y="1352925"/>
            <a:ext cx="41709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</a:t>
            </a:r>
            <a:endParaRPr/>
          </a:p>
        </p:txBody>
      </p:sp>
      <p:sp>
        <p:nvSpPr>
          <p:cNvPr id="1772" name="Google Shape;1772;p41"/>
          <p:cNvSpPr txBox="1"/>
          <p:nvPr>
            <p:ph idx="1" type="subTitle"/>
          </p:nvPr>
        </p:nvSpPr>
        <p:spPr>
          <a:xfrm>
            <a:off x="2352775" y="3166377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77"/>
          <p:cNvSpPr txBox="1"/>
          <p:nvPr>
            <p:ph type="title"/>
          </p:nvPr>
        </p:nvSpPr>
        <p:spPr>
          <a:xfrm>
            <a:off x="890475" y="798425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dos eventos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7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6" name="Google Shape;2056;p77"/>
          <p:cNvSpPr txBox="1"/>
          <p:nvPr/>
        </p:nvSpPr>
        <p:spPr>
          <a:xfrm>
            <a:off x="723825" y="1873450"/>
            <a:ext cx="24441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Fallbacks;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Várias possibilidades.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057" name="Google Shape;205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00" y="1970575"/>
            <a:ext cx="5771225" cy="26177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78"/>
          <p:cNvSpPr txBox="1"/>
          <p:nvPr>
            <p:ph idx="4294967295" type="title"/>
          </p:nvPr>
        </p:nvSpPr>
        <p:spPr>
          <a:xfrm>
            <a:off x="1098325" y="5262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Vantagens de criar sua layer</a:t>
            </a:r>
            <a:endParaRPr/>
          </a:p>
        </p:txBody>
      </p:sp>
      <p:sp>
        <p:nvSpPr>
          <p:cNvPr id="2063" name="Google Shape;2063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4" name="Google Shape;20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750" y="1318625"/>
            <a:ext cx="6168499" cy="36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79"/>
          <p:cNvSpPr txBox="1"/>
          <p:nvPr>
            <p:ph idx="4294967295" type="title"/>
          </p:nvPr>
        </p:nvSpPr>
        <p:spPr>
          <a:xfrm>
            <a:off x="1098325" y="5262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Vantagens de criar sua layer</a:t>
            </a:r>
            <a:endParaRPr/>
          </a:p>
        </p:txBody>
      </p:sp>
      <p:sp>
        <p:nvSpPr>
          <p:cNvPr id="2070" name="Google Shape;2070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1" name="Google Shape;2071;p79"/>
          <p:cNvSpPr txBox="1"/>
          <p:nvPr>
            <p:ph idx="1" type="body"/>
          </p:nvPr>
        </p:nvSpPr>
        <p:spPr>
          <a:xfrm>
            <a:off x="919725" y="14929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Log centralizado;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Interoperabilidade entre sistemas;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Gestão facilitada.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7" name="Google Shape;2077;p80"/>
          <p:cNvSpPr txBox="1"/>
          <p:nvPr>
            <p:ph idx="4294967295"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2078" name="Google Shape;2078;p80"/>
          <p:cNvSpPr txBox="1"/>
          <p:nvPr/>
        </p:nvSpPr>
        <p:spPr>
          <a:xfrm>
            <a:off x="723825" y="1439150"/>
            <a:ext cx="73065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3"/>
              </a:rPr>
              <a:t>https://aws.amazon.com/lambda/sla/historical/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/>
              </a:rPr>
              <a:t>https://docs.aws.amazon.com/lambda/latest/dg/lambda-runtime-environment.html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5"/>
              </a:rPr>
              <a:t>https://docs.aws.amazon.com/lambda/latest/dg/lambda-concurrency.html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6"/>
              </a:rPr>
              <a:t>https://catalog.workshops.aws/lambdaextensions/en-US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7"/>
              </a:rPr>
              <a:t>https://docs.aws.amazon.com/lambda/latest/dg/runtimes-extensions-api.html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8"/>
              </a:rPr>
              <a:t>https://docs.aws.amazon.com/lambda/latest/dg/chapter-layers.html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9"/>
              </a:rPr>
              <a:t>https://docs.aws.amazon.com/lambda/latest/dg/telemetry-api.html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❖"/>
            </a:pPr>
            <a:r>
              <a:rPr lang="en" u="sng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10"/>
              </a:rPr>
              <a:t>https://github.com/aws-samples/aws-lambda-extensions</a:t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81"/>
          <p:cNvSpPr txBox="1"/>
          <p:nvPr>
            <p:ph idx="4294967295" type="ctrTitle"/>
          </p:nvPr>
        </p:nvSpPr>
        <p:spPr>
          <a:xfrm>
            <a:off x="913700" y="3291574"/>
            <a:ext cx="51108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2084" name="Google Shape;2084;p81"/>
          <p:cNvSpPr txBox="1"/>
          <p:nvPr>
            <p:ph idx="1" type="subTitle"/>
          </p:nvPr>
        </p:nvSpPr>
        <p:spPr>
          <a:xfrm>
            <a:off x="5361313" y="468125"/>
            <a:ext cx="3435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Aponte o celular e conecte-se :)</a:t>
            </a:r>
            <a:endParaRPr b="1" sz="1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085" name="Google Shape;2085;p81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2086" name="Google Shape;2086;p81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81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81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81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81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81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81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81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81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81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81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81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81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81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81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81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81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81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81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81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81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81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81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81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81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81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12" name="Google Shape;21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300" y="1046550"/>
            <a:ext cx="2981050" cy="27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938" y="287650"/>
            <a:ext cx="5733749" cy="53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81"/>
          <p:cNvSpPr txBox="1"/>
          <p:nvPr>
            <p:ph idx="4294967295" type="title"/>
          </p:nvPr>
        </p:nvSpPr>
        <p:spPr>
          <a:xfrm>
            <a:off x="891800" y="1664325"/>
            <a:ext cx="5307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Perguntas?</a:t>
            </a:r>
            <a:endParaRPr/>
          </a:p>
        </p:txBody>
      </p:sp>
      <p:sp>
        <p:nvSpPr>
          <p:cNvPr id="2115" name="Google Shape;2115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7" name="Google Shape;17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175" y="892225"/>
            <a:ext cx="5971651" cy="33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42"/>
          <p:cNvSpPr txBox="1"/>
          <p:nvPr/>
        </p:nvSpPr>
        <p:spPr>
          <a:xfrm>
            <a:off x="919875" y="1925250"/>
            <a:ext cx="4064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O que é serverless computing? </a:t>
            </a: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(computação sem servidor)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79" name="Google Shape;177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‹#›</a:t>
            </a:fld>
            <a:endParaRPr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43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</a:t>
            </a:r>
            <a:endParaRPr/>
          </a:p>
        </p:txBody>
      </p:sp>
      <p:pic>
        <p:nvPicPr>
          <p:cNvPr id="1785" name="Google Shape;17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0" y="304800"/>
            <a:ext cx="3335091" cy="4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43"/>
          <p:cNvSpPr txBox="1"/>
          <p:nvPr>
            <p:ph type="title"/>
          </p:nvPr>
        </p:nvSpPr>
        <p:spPr>
          <a:xfrm>
            <a:off x="428400" y="2080875"/>
            <a:ext cx="4485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'Sem servidor' descreve a experiência. Os servidores são invisíveis </a:t>
            </a:r>
            <a:r>
              <a:rPr lang="en" sz="1800">
                <a:solidFill>
                  <a:schemeClr val="accent5"/>
                </a:solidFill>
              </a:rPr>
              <a:t>para o desenvolvedor</a:t>
            </a:r>
            <a:r>
              <a:rPr lang="en" sz="1800"/>
              <a:t>, que não os vê, gerencia ou interage, mas eles </a:t>
            </a:r>
            <a:r>
              <a:rPr lang="en" sz="1800">
                <a:solidFill>
                  <a:schemeClr val="accent5"/>
                </a:solidFill>
              </a:rPr>
              <a:t>existem sim</a:t>
            </a:r>
            <a:r>
              <a:rPr lang="en" sz="1800"/>
              <a:t>.</a:t>
            </a:r>
            <a:endParaRPr sz="1800"/>
          </a:p>
        </p:txBody>
      </p:sp>
      <p:sp>
        <p:nvSpPr>
          <p:cNvPr id="1787" name="Google Shape;1787;p4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4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</a:t>
            </a:r>
            <a:endParaRPr/>
          </a:p>
        </p:txBody>
      </p:sp>
      <p:sp>
        <p:nvSpPr>
          <p:cNvPr id="1793" name="Google Shape;1793;p44"/>
          <p:cNvSpPr txBox="1"/>
          <p:nvPr>
            <p:ph idx="1" type="body"/>
          </p:nvPr>
        </p:nvSpPr>
        <p:spPr>
          <a:xfrm>
            <a:off x="931450" y="954550"/>
            <a:ext cx="5453100" cy="3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Sem servidor para gerenciar;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Escale com o uso;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Orientado a eventos / triggers;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Agnóstico a linguagem;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Mais tempo para pensar no negócio (+dev -ops).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94" name="Google Shape;179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5" name="Google Shape;17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8975" y="1440713"/>
            <a:ext cx="3169476" cy="25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5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1801" name="Google Shape;1801;p45"/>
          <p:cNvSpPr txBox="1"/>
          <p:nvPr>
            <p:ph idx="1" type="body"/>
          </p:nvPr>
        </p:nvSpPr>
        <p:spPr>
          <a:xfrm>
            <a:off x="919725" y="1416725"/>
            <a:ext cx="54531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Rest APIs;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Processamento assíncrono;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Processamento de dados (ETL);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Startups  (economia, foco dev, fácil desenvolvimento e manutenção).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02" name="Google Shape;180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46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uma lambda é chamada?</a:t>
            </a:r>
            <a:endParaRPr/>
          </a:p>
        </p:txBody>
      </p:sp>
      <p:sp>
        <p:nvSpPr>
          <p:cNvPr id="1808" name="Google Shape;1808;p4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9" name="Google Shape;18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75" y="1464725"/>
            <a:ext cx="54292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